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</p:sldIdLst>
  <p:sldSz cy="5143500" cx="9144000"/>
  <p:notesSz cx="6858000" cy="9144000"/>
  <p:embeddedFontLst>
    <p:embeddedFont>
      <p:font typeface="Open Sans SemiBold"/>
      <p:regular r:id="rId22"/>
      <p:bold r:id="rId23"/>
      <p:italic r:id="rId24"/>
      <p:boldItalic r:id="rId25"/>
    </p:embeddedFont>
    <p:embeddedFont>
      <p:font typeface="Helvetica Neue Light"/>
      <p:regular r:id="rId26"/>
      <p:bold r:id="rId27"/>
      <p:italic r:id="rId28"/>
      <p:boldItalic r:id="rId29"/>
    </p:embeddedFont>
    <p:embeddedFont>
      <p:font typeface="Open Sans Light"/>
      <p:regular r:id="rId30"/>
      <p:bold r:id="rId31"/>
      <p:italic r:id="rId32"/>
      <p:boldItalic r:id="rId33"/>
    </p:embeddedFont>
    <p:embeddedFont>
      <p:font typeface="Open Sans"/>
      <p:regular r:id="rId34"/>
      <p:bold r:id="rId35"/>
      <p:italic r:id="rId36"/>
      <p:boldItalic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38" roundtripDataSignature="AMtx7mh/m0RCE3anCLU9ROHdsiLd/Hxor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font" Target="fonts/OpenSansSemiBold-regular.fntdata"/><Relationship Id="rId21" Type="http://schemas.openxmlformats.org/officeDocument/2006/relationships/slide" Target="slides/slide17.xml"/><Relationship Id="rId24" Type="http://schemas.openxmlformats.org/officeDocument/2006/relationships/font" Target="fonts/OpenSansSemiBold-italic.fntdata"/><Relationship Id="rId23" Type="http://schemas.openxmlformats.org/officeDocument/2006/relationships/font" Target="fonts/OpenSansSemiBold-bold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HelveticaNeueLight-regular.fntdata"/><Relationship Id="rId25" Type="http://schemas.openxmlformats.org/officeDocument/2006/relationships/font" Target="fonts/OpenSansSemiBold-boldItalic.fntdata"/><Relationship Id="rId28" Type="http://schemas.openxmlformats.org/officeDocument/2006/relationships/font" Target="fonts/HelveticaNeueLight-italic.fntdata"/><Relationship Id="rId27" Type="http://schemas.openxmlformats.org/officeDocument/2006/relationships/font" Target="fonts/HelveticaNeueLight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HelveticaNeueLight-bold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OpenSansLight-bold.fntdata"/><Relationship Id="rId30" Type="http://schemas.openxmlformats.org/officeDocument/2006/relationships/font" Target="fonts/OpenSansLight-regular.fntdata"/><Relationship Id="rId11" Type="http://schemas.openxmlformats.org/officeDocument/2006/relationships/slide" Target="slides/slide7.xml"/><Relationship Id="rId33" Type="http://schemas.openxmlformats.org/officeDocument/2006/relationships/font" Target="fonts/OpenSansLight-boldItalic.fntdata"/><Relationship Id="rId10" Type="http://schemas.openxmlformats.org/officeDocument/2006/relationships/slide" Target="slides/slide6.xml"/><Relationship Id="rId32" Type="http://schemas.openxmlformats.org/officeDocument/2006/relationships/font" Target="fonts/OpenSansLight-italic.fntdata"/><Relationship Id="rId13" Type="http://schemas.openxmlformats.org/officeDocument/2006/relationships/slide" Target="slides/slide9.xml"/><Relationship Id="rId35" Type="http://schemas.openxmlformats.org/officeDocument/2006/relationships/font" Target="fonts/OpenSans-bold.fntdata"/><Relationship Id="rId12" Type="http://schemas.openxmlformats.org/officeDocument/2006/relationships/slide" Target="slides/slide8.xml"/><Relationship Id="rId34" Type="http://schemas.openxmlformats.org/officeDocument/2006/relationships/font" Target="fonts/OpenSans-regular.fntdata"/><Relationship Id="rId15" Type="http://schemas.openxmlformats.org/officeDocument/2006/relationships/slide" Target="slides/slide11.xml"/><Relationship Id="rId37" Type="http://schemas.openxmlformats.org/officeDocument/2006/relationships/font" Target="fonts/OpenSans-boldItalic.fntdata"/><Relationship Id="rId14" Type="http://schemas.openxmlformats.org/officeDocument/2006/relationships/slide" Target="slides/slide10.xml"/><Relationship Id="rId36" Type="http://schemas.openxmlformats.org/officeDocument/2006/relationships/font" Target="fonts/OpenSans-italic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38" Type="http://customschemas.google.com/relationships/presentationmetadata" Target="meta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" name="Google Shape;5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b22b41ff81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b22b41ff81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4" name="Google Shape;164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a943f206a6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a943f206a6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4" name="Google Shape;184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b1c76ed0e0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b1c76ed0e0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b227d0e956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b227d0e956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b1c76ed0e0_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b1c76ed0e0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b227d0e956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b227d0e956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" name="Google Shape;66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a943f206c4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" name="Google Shape;77;ga943f206c4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8" name="Google Shape;88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8" name="Google Shape;98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a943f206c4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a943f206c4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b227d0e956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b227d0e956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aa8b89770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aa8b89770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b22b41ff81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b22b41ff81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Subtitle">
  <p:cSld name="TITLE_1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b1c76ed0e0_10_104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/>
        </p:txBody>
      </p:sp>
      <p:sp>
        <p:nvSpPr>
          <p:cNvPr id="52" name="Google Shape;52;gb1c76ed0e0_10_104"/>
          <p:cNvSpPr txBox="1"/>
          <p:nvPr>
            <p:ph idx="1" type="body"/>
          </p:nvPr>
        </p:nvSpPr>
        <p:spPr>
          <a:xfrm>
            <a:off x="666750" y="2652713"/>
            <a:ext cx="7810500" cy="5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 Light"/>
              <a:buNone/>
              <a:defRPr sz="1700"/>
            </a:lvl1pPr>
            <a:lvl2pPr indent="-228600" lvl="1" marL="914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 Light"/>
              <a:buNone/>
              <a:defRPr sz="1700"/>
            </a:lvl2pPr>
            <a:lvl3pPr indent="-228600" lvl="2" marL="1371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 Light"/>
              <a:buNone/>
              <a:defRPr sz="1700"/>
            </a:lvl3pPr>
            <a:lvl4pPr indent="-228600" lvl="3" marL="1828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 Light"/>
              <a:buNone/>
              <a:defRPr sz="1700"/>
            </a:lvl4pPr>
            <a:lvl5pPr indent="-228600" lvl="4" marL="22860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 Light"/>
              <a:buNone/>
              <a:defRPr sz="1700"/>
            </a:lvl5pPr>
            <a:lvl6pPr indent="-260350" lvl="5" marL="27432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6pPr>
            <a:lvl7pPr indent="-260350" lvl="6" marL="32004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7pPr>
            <a:lvl8pPr indent="-260350" lvl="7" marL="36576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8pPr>
            <a:lvl9pPr indent="-260350" lvl="8" marL="41148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9pPr>
          </a:lstStyle>
          <a:p/>
        </p:txBody>
      </p:sp>
      <p:sp>
        <p:nvSpPr>
          <p:cNvPr id="53" name="Google Shape;53;gb1c76ed0e0_10_104"/>
          <p:cNvSpPr txBox="1"/>
          <p:nvPr>
            <p:ph idx="12" type="sldNum"/>
          </p:nvPr>
        </p:nvSpPr>
        <p:spPr>
          <a:xfrm>
            <a:off x="4484637" y="4905375"/>
            <a:ext cx="170100" cy="1761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1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1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1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12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2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Relationship Id="rId4" Type="http://schemas.openxmlformats.org/officeDocument/2006/relationships/image" Target="../media/image6.png"/><Relationship Id="rId5" Type="http://schemas.openxmlformats.org/officeDocument/2006/relationships/image" Target="../media/image15.png"/><Relationship Id="rId6" Type="http://schemas.openxmlformats.org/officeDocument/2006/relationships/image" Target="../media/image1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3.png"/><Relationship Id="rId4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1.png"/><Relationship Id="rId4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Relationship Id="rId4" Type="http://schemas.openxmlformats.org/officeDocument/2006/relationships/image" Target="../media/image18.png"/><Relationship Id="rId5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Relationship Id="rId4" Type="http://schemas.openxmlformats.org/officeDocument/2006/relationships/image" Target="../media/image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Relationship Id="rId4" Type="http://schemas.openxmlformats.org/officeDocument/2006/relationships/image" Target="../media/image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2.png"/><Relationship Id="rId4" Type="http://schemas.openxmlformats.org/officeDocument/2006/relationships/hyperlink" Target="https://github.com/grgrbu/Plastic-assholes" TargetMode="External"/><Relationship Id="rId5" Type="http://schemas.openxmlformats.org/officeDocument/2006/relationships/image" Target="../media/image2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Relationship Id="rId4" Type="http://schemas.openxmlformats.org/officeDocument/2006/relationships/image" Target="../media/image1.png"/><Relationship Id="rId5" Type="http://schemas.openxmlformats.org/officeDocument/2006/relationships/hyperlink" Target="https://politeka.net/life/1194854-mirovoj-okean-pod-ugrozoj-raskryty-masshtaby-katastrofy-pokazatelnoe-video" TargetMode="External"/><Relationship Id="rId6" Type="http://schemas.openxmlformats.org/officeDocument/2006/relationships/image" Target="../media/image10.png"/><Relationship Id="rId7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Relationship Id="rId4" Type="http://schemas.openxmlformats.org/officeDocument/2006/relationships/image" Target="../media/image3.png"/><Relationship Id="rId5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0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9.png"/><Relationship Id="rId9" Type="http://schemas.openxmlformats.org/officeDocument/2006/relationships/hyperlink" Target="https://www.python.org/" TargetMode="External"/><Relationship Id="rId5" Type="http://schemas.openxmlformats.org/officeDocument/2006/relationships/hyperlink" Target="https://www.ncbi.nlm.nih.gov/" TargetMode="External"/><Relationship Id="rId6" Type="http://schemas.openxmlformats.org/officeDocument/2006/relationships/hyperlink" Target="https://ormbunkar.se/aliview/" TargetMode="External"/><Relationship Id="rId7" Type="http://schemas.openxmlformats.org/officeDocument/2006/relationships/hyperlink" Target="https://www.megasoftware.net/" TargetMode="External"/><Relationship Id="rId8" Type="http://schemas.openxmlformats.org/officeDocument/2006/relationships/hyperlink" Target="https://itol.embl.de/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Relationship Id="rId4" Type="http://schemas.openxmlformats.org/officeDocument/2006/relationships/image" Target="../media/image6.png"/><Relationship Id="rId5" Type="http://schemas.openxmlformats.org/officeDocument/2006/relationships/image" Target="../media/image13.png"/><Relationship Id="rId6" Type="http://schemas.openxmlformats.org/officeDocument/2006/relationships/image" Target="../media/image1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Relationship Id="rId4" Type="http://schemas.openxmlformats.org/officeDocument/2006/relationships/image" Target="../media/image12.png"/><Relationship Id="rId5" Type="http://schemas.openxmlformats.org/officeDocument/2006/relationships/image" Target="../media/image16.png"/><Relationship Id="rId6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1"/>
          <p:cNvPicPr preferRelativeResize="0"/>
          <p:nvPr/>
        </p:nvPicPr>
        <p:blipFill rotWithShape="1">
          <a:blip r:embed="rId3">
            <a:alphaModFix amt="65000"/>
          </a:blip>
          <a:srcRect b="57845" l="0" r="75804" t="0"/>
          <a:stretch/>
        </p:blipFill>
        <p:spPr>
          <a:xfrm>
            <a:off x="0" y="0"/>
            <a:ext cx="2294798" cy="2594001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"/>
          <p:cNvSpPr txBox="1"/>
          <p:nvPr/>
        </p:nvSpPr>
        <p:spPr>
          <a:xfrm>
            <a:off x="1899150" y="251150"/>
            <a:ext cx="7096500" cy="10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2600" u="none" cap="none" strike="noStrike">
                <a:solidFill>
                  <a:srgbClr val="3A81E8"/>
                </a:solidFill>
                <a:latin typeface="Open Sans"/>
                <a:ea typeface="Open Sans"/>
                <a:cs typeface="Open Sans"/>
                <a:sym typeface="Open Sans"/>
              </a:rPr>
              <a:t>In search of PET-degrading enzymes: metagenomes reveal hidden homologues</a:t>
            </a:r>
            <a:endParaRPr b="1" i="0" sz="2600" u="none" cap="none" strike="noStrike">
              <a:solidFill>
                <a:srgbClr val="3A81E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0" name="Google Shape;60;p1"/>
          <p:cNvSpPr txBox="1"/>
          <p:nvPr/>
        </p:nvSpPr>
        <p:spPr>
          <a:xfrm>
            <a:off x="1277025" y="2199050"/>
            <a:ext cx="2242500" cy="16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500" u="none" cap="none" strike="noStrike">
                <a:solidFill>
                  <a:srgbClr val="3C3C50"/>
                </a:solidFill>
                <a:latin typeface="Open Sans"/>
                <a:ea typeface="Open Sans"/>
                <a:cs typeface="Open Sans"/>
                <a:sym typeface="Open Sans"/>
              </a:rPr>
              <a:t>Студенты:</a:t>
            </a:r>
            <a:r>
              <a:rPr i="0" lang="en" sz="1500" u="none" cap="none" strike="noStrike">
                <a:solidFill>
                  <a:srgbClr val="3C3C5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i="0" sz="1500" u="none" cap="none" strike="noStrike">
              <a:solidFill>
                <a:srgbClr val="3C3C5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i="0" lang="en" sz="1500" u="none" cap="none" strike="noStrike">
                <a:solidFill>
                  <a:srgbClr val="3C3C50"/>
                </a:solidFill>
                <a:latin typeface="Open Sans"/>
                <a:ea typeface="Open Sans"/>
                <a:cs typeface="Open Sans"/>
                <a:sym typeface="Open Sans"/>
              </a:rPr>
              <a:t>Дарья Халенёва</a:t>
            </a:r>
            <a:endParaRPr sz="1500">
              <a:solidFill>
                <a:srgbClr val="3C3C5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i="0" lang="en" sz="1500" u="none" cap="none" strike="noStrike">
                <a:solidFill>
                  <a:srgbClr val="3C3C50"/>
                </a:solidFill>
                <a:latin typeface="Open Sans"/>
                <a:ea typeface="Open Sans"/>
                <a:cs typeface="Open Sans"/>
                <a:sym typeface="Open Sans"/>
              </a:rPr>
              <a:t>Полина Джелали</a:t>
            </a:r>
            <a:endParaRPr sz="1500">
              <a:solidFill>
                <a:srgbClr val="3C3C5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i="0" lang="en" sz="1500" u="none" cap="none" strike="noStrike">
                <a:solidFill>
                  <a:srgbClr val="3C3C50"/>
                </a:solidFill>
                <a:latin typeface="Open Sans"/>
                <a:ea typeface="Open Sans"/>
                <a:cs typeface="Open Sans"/>
                <a:sym typeface="Open Sans"/>
              </a:rPr>
              <a:t>Владимир Пирогов</a:t>
            </a:r>
            <a:endParaRPr sz="1500">
              <a:solidFill>
                <a:srgbClr val="3C3C5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i="0" lang="en" sz="1500" u="none" cap="none" strike="noStrike">
                <a:solidFill>
                  <a:srgbClr val="3C3C50"/>
                </a:solidFill>
                <a:latin typeface="Open Sans"/>
                <a:ea typeface="Open Sans"/>
                <a:cs typeface="Open Sans"/>
                <a:sym typeface="Open Sans"/>
              </a:rPr>
              <a:t>Григорий Буклей</a:t>
            </a:r>
            <a:endParaRPr sz="1300">
              <a:solidFill>
                <a:srgbClr val="3C3C5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3C3C50"/>
                </a:solidFill>
                <a:latin typeface="Open Sans"/>
                <a:ea typeface="Open Sans"/>
                <a:cs typeface="Open Sans"/>
                <a:sym typeface="Open Sans"/>
              </a:rPr>
              <a:t>Роман Шанин</a:t>
            </a:r>
            <a:endParaRPr i="0" sz="1300" u="none" cap="none" strike="noStrike">
              <a:solidFill>
                <a:srgbClr val="3C3C5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61" name="Google Shape;61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9525" y="4025550"/>
            <a:ext cx="4181249" cy="87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"/>
          <p:cNvPicPr preferRelativeResize="0"/>
          <p:nvPr/>
        </p:nvPicPr>
        <p:blipFill>
          <a:blip r:embed="rId5">
            <a:alphaModFix amt="91000"/>
          </a:blip>
          <a:stretch>
            <a:fillRect/>
          </a:stretch>
        </p:blipFill>
        <p:spPr>
          <a:xfrm>
            <a:off x="4865895" y="2360150"/>
            <a:ext cx="4058406" cy="253649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63" name="Google Shape;63;p1"/>
          <p:cNvSpPr txBox="1"/>
          <p:nvPr/>
        </p:nvSpPr>
        <p:spPr>
          <a:xfrm>
            <a:off x="4146788" y="1305650"/>
            <a:ext cx="3463200" cy="10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500">
                <a:solidFill>
                  <a:srgbClr val="3C3C50"/>
                </a:solidFill>
                <a:latin typeface="Open Sans"/>
                <a:ea typeface="Open Sans"/>
                <a:cs typeface="Open Sans"/>
                <a:sym typeface="Open Sans"/>
              </a:rPr>
              <a:t>Руководители</a:t>
            </a:r>
            <a:r>
              <a:rPr b="1" i="0" lang="en" sz="1500" u="none" cap="none" strike="noStrike">
                <a:solidFill>
                  <a:srgbClr val="3C3C50"/>
                </a:solidFill>
                <a:latin typeface="Open Sans"/>
                <a:ea typeface="Open Sans"/>
                <a:cs typeface="Open Sans"/>
                <a:sym typeface="Open Sans"/>
              </a:rPr>
              <a:t>:</a:t>
            </a:r>
            <a:r>
              <a:rPr i="0" lang="en" sz="1500" u="none" cap="none" strike="noStrike">
                <a:solidFill>
                  <a:srgbClr val="3C3C5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500">
              <a:solidFill>
                <a:srgbClr val="3C3C5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3C3C50"/>
                </a:solidFill>
                <a:latin typeface="Open Sans"/>
                <a:ea typeface="Open Sans"/>
                <a:cs typeface="Open Sans"/>
                <a:sym typeface="Open Sans"/>
              </a:rPr>
              <a:t>Лаврентий Данилов (</a:t>
            </a:r>
            <a:r>
              <a:rPr lang="en" sz="1500">
                <a:solidFill>
                  <a:srgbClr val="3C3C50"/>
                </a:solidFill>
                <a:latin typeface="Open Sans"/>
                <a:ea typeface="Open Sans"/>
                <a:cs typeface="Open Sans"/>
                <a:sym typeface="Open Sans"/>
                <a:extLst>
                  <a:ext uri="http://customooxmlschemas.google.com/">
                    <go:slidesCustomData xmlns:go="http://customooxmlschemas.google.com/" textRoundtripDataId="0"/>
                  </a:ext>
                </a:extLst>
              </a:rPr>
              <a:t>СПбГУ</a:t>
            </a:r>
            <a:r>
              <a:rPr lang="en" sz="1500">
                <a:solidFill>
                  <a:srgbClr val="3C3C50"/>
                </a:solidFill>
                <a:latin typeface="Open Sans"/>
                <a:ea typeface="Open Sans"/>
                <a:cs typeface="Open Sans"/>
                <a:sym typeface="Open Sans"/>
              </a:rPr>
              <a:t>)</a:t>
            </a:r>
            <a:endParaRPr sz="1500">
              <a:solidFill>
                <a:srgbClr val="3C3C5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3C3C50"/>
                </a:solidFill>
                <a:latin typeface="Open Sans"/>
                <a:ea typeface="Open Sans"/>
                <a:cs typeface="Open Sans"/>
                <a:sym typeface="Open Sans"/>
              </a:rPr>
              <a:t>Михаил Райко (СПбГУ ЦАБ)</a:t>
            </a:r>
            <a:endParaRPr sz="1500">
              <a:solidFill>
                <a:srgbClr val="3C3C5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gb22b41ff81_0_14"/>
          <p:cNvPicPr preferRelativeResize="0"/>
          <p:nvPr/>
        </p:nvPicPr>
        <p:blipFill rotWithShape="1">
          <a:blip r:embed="rId3">
            <a:alphaModFix/>
          </a:blip>
          <a:srcRect b="83653" l="31539" r="39361" t="0"/>
          <a:stretch/>
        </p:blipFill>
        <p:spPr>
          <a:xfrm rot="10799998">
            <a:off x="0" y="4080723"/>
            <a:ext cx="9144000" cy="1062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gb22b41ff81_0_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29600" y="4229100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gb22b41ff81_0_14" title="Points scored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43591" y="969900"/>
            <a:ext cx="4323909" cy="21511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gb22b41ff81_0_14" title="Points scored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1638" y="969901"/>
            <a:ext cx="4273026" cy="2118725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gb22b41ff81_0_14"/>
          <p:cNvSpPr txBox="1"/>
          <p:nvPr/>
        </p:nvSpPr>
        <p:spPr>
          <a:xfrm>
            <a:off x="121650" y="2960400"/>
            <a:ext cx="8427300" cy="15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Open Sans"/>
                <a:ea typeface="Open Sans"/>
                <a:cs typeface="Open Sans"/>
                <a:sym typeface="Open Sans"/>
              </a:rPr>
              <a:t>Для сравнения бактериальных семейств, содержащих гомологи PETase и MHETase было решено брать аминокислотные данные, поскольку для них было найдено лучшее соответствие литературным источникам (</a:t>
            </a: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Yoshida, 2016; Knott, B., 2020</a:t>
            </a:r>
            <a:r>
              <a:rPr lang="en" sz="1500">
                <a:latin typeface="Open Sans"/>
                <a:ea typeface="Open Sans"/>
                <a:cs typeface="Open Sans"/>
                <a:sym typeface="Open Sans"/>
              </a:rPr>
              <a:t>). Как видно из диаграмм, гомологи PETase и MHETase существуют независимо друг от друга у некоторых классов бактерий (</a:t>
            </a:r>
            <a:r>
              <a:rPr i="1" lang="en" sz="1500">
                <a:latin typeface="Open Sans"/>
                <a:ea typeface="Open Sans"/>
                <a:cs typeface="Open Sans"/>
                <a:sym typeface="Open Sans"/>
              </a:rPr>
              <a:t>Actinobacteria, Cytophagales</a:t>
            </a:r>
            <a:r>
              <a:rPr lang="en" sz="1500">
                <a:latin typeface="Open Sans"/>
                <a:ea typeface="Open Sans"/>
                <a:cs typeface="Open Sans"/>
                <a:sym typeface="Open Sans"/>
              </a:rPr>
              <a:t> - PETase гомологи, </a:t>
            </a:r>
            <a:r>
              <a:rPr lang="en" sz="15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MHET</a:t>
            </a:r>
            <a:r>
              <a:rPr lang="en" sz="15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ase гомологи</a:t>
            </a:r>
            <a:r>
              <a:rPr lang="en" sz="1500">
                <a:latin typeface="Open Sans"/>
                <a:ea typeface="Open Sans"/>
                <a:cs typeface="Open Sans"/>
                <a:sym typeface="Open Sans"/>
              </a:rPr>
              <a:t>). Это может свидетельствовать о различных эволюционных путях обоих ферментов.</a:t>
            </a:r>
            <a:endParaRPr sz="15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9" name="Google Shape;159;gb22b41ff81_0_14"/>
          <p:cNvSpPr txBox="1"/>
          <p:nvPr/>
        </p:nvSpPr>
        <p:spPr>
          <a:xfrm>
            <a:off x="0" y="0"/>
            <a:ext cx="9144000" cy="5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3A81E8"/>
                </a:solidFill>
                <a:latin typeface="Open Sans"/>
                <a:ea typeface="Open Sans"/>
                <a:cs typeface="Open Sans"/>
                <a:sym typeface="Open Sans"/>
              </a:rPr>
              <a:t>Сравнение найденных гомологов PETase и MHETase</a:t>
            </a:r>
            <a:endParaRPr b="1" sz="2000">
              <a:solidFill>
                <a:srgbClr val="3A81E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0" name="Google Shape;160;gb22b41ff81_0_14"/>
          <p:cNvSpPr txBox="1"/>
          <p:nvPr/>
        </p:nvSpPr>
        <p:spPr>
          <a:xfrm>
            <a:off x="19700" y="541950"/>
            <a:ext cx="4476900" cy="4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3A81E8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а</a:t>
            </a:r>
            <a:r>
              <a:rPr lang="en" sz="1500">
                <a:solidFill>
                  <a:srgbClr val="3A81E8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миноксилотная PETase</a:t>
            </a:r>
            <a:endParaRPr>
              <a:solidFill>
                <a:srgbClr val="3A81E8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161" name="Google Shape;161;gb22b41ff81_0_14"/>
          <p:cNvSpPr txBox="1"/>
          <p:nvPr/>
        </p:nvSpPr>
        <p:spPr>
          <a:xfrm>
            <a:off x="4667100" y="541950"/>
            <a:ext cx="4476900" cy="4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3A81E8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аминоксилотная MHETase</a:t>
            </a:r>
            <a:endParaRPr>
              <a:solidFill>
                <a:srgbClr val="3A81E8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6" name="Google Shape;166;p5"/>
          <p:cNvGrpSpPr/>
          <p:nvPr/>
        </p:nvGrpSpPr>
        <p:grpSpPr>
          <a:xfrm>
            <a:off x="0" y="0"/>
            <a:ext cx="4736388" cy="5143500"/>
            <a:chOff x="0" y="0"/>
            <a:chExt cx="4736388" cy="5143500"/>
          </a:xfrm>
        </p:grpSpPr>
        <p:pic>
          <p:nvPicPr>
            <p:cNvPr id="167" name="Google Shape;167;p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4736388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8" name="Google Shape;168;p5"/>
            <p:cNvSpPr/>
            <p:nvPr/>
          </p:nvSpPr>
          <p:spPr>
            <a:xfrm>
              <a:off x="3840475" y="591675"/>
              <a:ext cx="602400" cy="2259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5"/>
          <p:cNvSpPr txBox="1"/>
          <p:nvPr/>
        </p:nvSpPr>
        <p:spPr>
          <a:xfrm>
            <a:off x="4690325" y="997350"/>
            <a:ext cx="4378500" cy="326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Open Sans"/>
                <a:ea typeface="Open Sans"/>
                <a:cs typeface="Open Sans"/>
                <a:sym typeface="Open Sans"/>
              </a:rPr>
              <a:t>Голубым цветом подсвечены метагеномные данные, цифры на ветвях отображают поддержку бутстрапа. Всего проводилось 1000 репликаций бутстрепа.</a:t>
            </a:r>
            <a:endParaRPr sz="15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Open Sans"/>
                <a:ea typeface="Open Sans"/>
                <a:cs typeface="Open Sans"/>
                <a:sym typeface="Open Sans"/>
              </a:rPr>
              <a:t>Метагеномные данные представляют собой морские биомы, собранные в ходе экспедиции Института Крейга Вентера вдоль побережья Северной Америки в водах Атлантического и Тихого океанов. </a:t>
            </a:r>
            <a:endParaRPr sz="15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Open Sans"/>
                <a:ea typeface="Open Sans"/>
                <a:cs typeface="Open Sans"/>
                <a:sym typeface="Open Sans"/>
              </a:rPr>
              <a:t>Видно, что метагеномные данные обособились от других бактерий и представляют целое семейство неизученных эстераз.</a:t>
            </a:r>
            <a:endParaRPr sz="15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0" name="Google Shape;170;p5"/>
          <p:cNvSpPr txBox="1"/>
          <p:nvPr/>
        </p:nvSpPr>
        <p:spPr>
          <a:xfrm>
            <a:off x="2002350" y="0"/>
            <a:ext cx="5139300" cy="87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3A81E8"/>
                </a:solidFill>
                <a:latin typeface="Open Sans"/>
                <a:ea typeface="Open Sans"/>
                <a:cs typeface="Open Sans"/>
                <a:sym typeface="Open Sans"/>
              </a:rPr>
              <a:t>Аминокислотное ф</a:t>
            </a:r>
            <a:r>
              <a:rPr b="1" lang="en" sz="2000">
                <a:solidFill>
                  <a:srgbClr val="3A81E8"/>
                </a:solidFill>
                <a:latin typeface="Open Sans"/>
                <a:ea typeface="Open Sans"/>
                <a:cs typeface="Open Sans"/>
                <a:sym typeface="Open Sans"/>
              </a:rPr>
              <a:t>илогенетическое дерево по PETase  </a:t>
            </a:r>
            <a:endParaRPr b="1" sz="2000">
              <a:solidFill>
                <a:srgbClr val="3A81E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3A81E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71" name="Google Shape;171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30825" y="4229100"/>
            <a:ext cx="914400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a943f206a6_0_1"/>
          <p:cNvSpPr txBox="1"/>
          <p:nvPr/>
        </p:nvSpPr>
        <p:spPr>
          <a:xfrm>
            <a:off x="64525" y="1213900"/>
            <a:ext cx="4092600" cy="27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3C3C50"/>
                </a:solidFill>
                <a:latin typeface="Open Sans"/>
                <a:ea typeface="Open Sans"/>
                <a:cs typeface="Open Sans"/>
                <a:sym typeface="Open Sans"/>
              </a:rPr>
              <a:t>Аналогично для MHETase метагеномные данные, представленные преимущественно морскими и компостными биомами, расположились далеко от эстеразы </a:t>
            </a:r>
            <a:r>
              <a:rPr i="1" lang="en" sz="1500">
                <a:solidFill>
                  <a:srgbClr val="3C3C50"/>
                </a:solidFill>
                <a:latin typeface="Open Sans"/>
                <a:ea typeface="Open Sans"/>
                <a:cs typeface="Open Sans"/>
                <a:sym typeface="Open Sans"/>
              </a:rPr>
              <a:t>Ideonella sakaiensis</a:t>
            </a:r>
            <a:r>
              <a:rPr lang="en" sz="1500">
                <a:solidFill>
                  <a:srgbClr val="3C3C50"/>
                </a:solidFill>
                <a:latin typeface="Open Sans"/>
                <a:ea typeface="Open Sans"/>
                <a:cs typeface="Open Sans"/>
                <a:sym typeface="Open Sans"/>
              </a:rPr>
              <a:t> на филогенетическом дереве. Вероятно, оба фермента (</a:t>
            </a:r>
            <a:r>
              <a:rPr lang="en" sz="1500">
                <a:solidFill>
                  <a:srgbClr val="3C3C50"/>
                </a:solidFill>
                <a:latin typeface="Open Sans"/>
                <a:ea typeface="Open Sans"/>
                <a:cs typeface="Open Sans"/>
                <a:sym typeface="Open Sans"/>
              </a:rPr>
              <a:t>MHETase и PETase</a:t>
            </a:r>
            <a:r>
              <a:rPr lang="en" sz="1500">
                <a:solidFill>
                  <a:srgbClr val="3C3C50"/>
                </a:solidFill>
                <a:latin typeface="Open Sans"/>
                <a:ea typeface="Open Sans"/>
                <a:cs typeface="Open Sans"/>
                <a:sym typeface="Open Sans"/>
              </a:rPr>
              <a:t>) представлены у морских сообществ микроорганизмов, в то время как у компостных сообществ найден только аналог </a:t>
            </a:r>
            <a:r>
              <a:rPr lang="en" sz="1500">
                <a:solidFill>
                  <a:srgbClr val="3C3C50"/>
                </a:solidFill>
                <a:latin typeface="Open Sans"/>
                <a:ea typeface="Open Sans"/>
                <a:cs typeface="Open Sans"/>
                <a:sym typeface="Open Sans"/>
              </a:rPr>
              <a:t>MHETase.</a:t>
            </a:r>
            <a:endParaRPr sz="1500">
              <a:solidFill>
                <a:srgbClr val="3C3C5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3C3C5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77" name="Google Shape;177;ga943f206a6_0_1"/>
          <p:cNvGrpSpPr/>
          <p:nvPr/>
        </p:nvGrpSpPr>
        <p:grpSpPr>
          <a:xfrm>
            <a:off x="4043221" y="3100"/>
            <a:ext cx="5100778" cy="5143500"/>
            <a:chOff x="4043221" y="3100"/>
            <a:chExt cx="5100778" cy="5143500"/>
          </a:xfrm>
        </p:grpSpPr>
        <p:pic>
          <p:nvPicPr>
            <p:cNvPr id="178" name="Google Shape;178;ga943f206a6_0_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043221" y="3100"/>
              <a:ext cx="5100778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9" name="Google Shape;179;ga943f206a6_0_1"/>
            <p:cNvSpPr/>
            <p:nvPr/>
          </p:nvSpPr>
          <p:spPr>
            <a:xfrm>
              <a:off x="4163200" y="1172575"/>
              <a:ext cx="677700" cy="969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80" name="Google Shape;180;ga943f206a6_0_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232200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ga943f206a6_0_1"/>
          <p:cNvSpPr txBox="1"/>
          <p:nvPr/>
        </p:nvSpPr>
        <p:spPr>
          <a:xfrm>
            <a:off x="2002350" y="0"/>
            <a:ext cx="5139300" cy="87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3A81E8"/>
                </a:solidFill>
                <a:latin typeface="Open Sans"/>
                <a:ea typeface="Open Sans"/>
                <a:cs typeface="Open Sans"/>
                <a:sym typeface="Open Sans"/>
              </a:rPr>
              <a:t>Аминокислотное филогенетическое дерево по MHETase  </a:t>
            </a:r>
            <a:endParaRPr b="1" sz="2000">
              <a:solidFill>
                <a:srgbClr val="3A81E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3A81E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6"/>
          <p:cNvPicPr preferRelativeResize="0"/>
          <p:nvPr/>
        </p:nvPicPr>
        <p:blipFill rotWithShape="1">
          <a:blip r:embed="rId3">
            <a:alphaModFix amt="85000"/>
          </a:blip>
          <a:srcRect b="386" l="4149" r="73348" t="53658"/>
          <a:stretch/>
        </p:blipFill>
        <p:spPr>
          <a:xfrm>
            <a:off x="7497650" y="3676325"/>
            <a:ext cx="1795699" cy="146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6"/>
          <p:cNvPicPr preferRelativeResize="0"/>
          <p:nvPr/>
        </p:nvPicPr>
        <p:blipFill rotWithShape="1">
          <a:blip r:embed="rId4">
            <a:alphaModFix/>
          </a:blip>
          <a:srcRect b="9867" l="6293" r="12609" t="8983"/>
          <a:stretch/>
        </p:blipFill>
        <p:spPr>
          <a:xfrm>
            <a:off x="3297100" y="240750"/>
            <a:ext cx="5584300" cy="3017949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6"/>
          <p:cNvSpPr txBox="1"/>
          <p:nvPr/>
        </p:nvSpPr>
        <p:spPr>
          <a:xfrm>
            <a:off x="152400" y="76200"/>
            <a:ext cx="3302400" cy="39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Мы установили, </a:t>
            </a:r>
            <a:r>
              <a:rPr i="0" lang="en" u="none" cap="none" strike="noStrike">
                <a:latin typeface="Open Sans"/>
                <a:ea typeface="Open Sans"/>
                <a:cs typeface="Open Sans"/>
                <a:sym typeface="Open Sans"/>
              </a:rPr>
              <a:t>географическую принадлежность бактерий семейства с помощью наложения географических координат для каждого типа PETase и </a:t>
            </a:r>
            <a:r>
              <a:rPr i="0" lang="en" u="none" cap="none" strike="noStrike"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MHETase</a:t>
            </a:r>
            <a:r>
              <a:rPr i="0" lang="en" u="none" cap="none" strike="noStrike"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i="0" u="none" cap="none" strike="noStrike"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i="0" lang="en" u="none" cap="none" strike="noStrike"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Организмы оказались приурочены к таким местам, как Саргассово море и Большое Тихоокеанское пятно. </a:t>
            </a:r>
            <a:endParaRPr i="0" u="none" cap="none" strike="noStrike"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1200"/>
              </a:spcBef>
              <a:spcAft>
                <a:spcPts val="70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i="0" lang="en" u="none" cap="none" strike="noStrike"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В Европе организмы были обнаружены в экспериментальном ботаническом саду и в биореакторах.</a:t>
            </a:r>
            <a:endParaRPr i="0" u="none" cap="none" strike="noStrike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9" name="Google Shape;189;p6"/>
          <p:cNvSpPr txBox="1"/>
          <p:nvPr/>
        </p:nvSpPr>
        <p:spPr>
          <a:xfrm>
            <a:off x="2919500" y="3676325"/>
            <a:ext cx="4317300" cy="10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C3C5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Это позволяет выдвинуть гипотезу о том, что семейства бактерий получили свойства разлагать пластик независимо друг от друга  </a:t>
            </a:r>
            <a:endParaRPr>
              <a:solidFill>
                <a:srgbClr val="3C3C5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pic>
        <p:nvPicPr>
          <p:cNvPr id="190" name="Google Shape;190;p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4228500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6"/>
          <p:cNvPicPr preferRelativeResize="0"/>
          <p:nvPr/>
        </p:nvPicPr>
        <p:blipFill rotWithShape="1">
          <a:blip r:embed="rId4">
            <a:alphaModFix/>
          </a:blip>
          <a:srcRect b="75525" l="87794" r="0" t="12120"/>
          <a:stretch/>
        </p:blipFill>
        <p:spPr>
          <a:xfrm>
            <a:off x="8098072" y="2985400"/>
            <a:ext cx="1042878" cy="57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gb1c76ed0e0_2_0"/>
          <p:cNvPicPr preferRelativeResize="0"/>
          <p:nvPr/>
        </p:nvPicPr>
        <p:blipFill rotWithShape="1">
          <a:blip r:embed="rId3">
            <a:alphaModFix/>
          </a:blip>
          <a:srcRect b="83653" l="31539" r="39361" t="0"/>
          <a:stretch/>
        </p:blipFill>
        <p:spPr>
          <a:xfrm rot="10799998">
            <a:off x="0" y="4080723"/>
            <a:ext cx="9144000" cy="1062774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gb1c76ed0e0_2_0"/>
          <p:cNvSpPr txBox="1"/>
          <p:nvPr>
            <p:ph type="ctrTitle"/>
          </p:nvPr>
        </p:nvSpPr>
        <p:spPr>
          <a:xfrm>
            <a:off x="170000" y="257175"/>
            <a:ext cx="1928700" cy="48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3A81E8"/>
                </a:solidFill>
                <a:latin typeface="Open Sans"/>
                <a:ea typeface="Open Sans"/>
                <a:cs typeface="Open Sans"/>
                <a:sym typeface="Open Sans"/>
              </a:rPr>
              <a:t>Результаты</a:t>
            </a:r>
            <a:endParaRPr b="1" sz="2000">
              <a:solidFill>
                <a:srgbClr val="3A81E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8" name="Google Shape;198;gb1c76ed0e0_2_0"/>
          <p:cNvSpPr txBox="1"/>
          <p:nvPr/>
        </p:nvSpPr>
        <p:spPr>
          <a:xfrm>
            <a:off x="170000" y="951350"/>
            <a:ext cx="8099100" cy="35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3C3C50"/>
              </a:buClr>
              <a:buSzPts val="1300"/>
              <a:buFont typeface="Open Sans"/>
              <a:buChar char="➔"/>
            </a:pPr>
            <a:r>
              <a:rPr lang="en" sz="1300">
                <a:solidFill>
                  <a:srgbClr val="3C3C50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Изучили материал по ферментам </a:t>
            </a:r>
            <a:r>
              <a:rPr lang="en" sz="1300">
                <a:solidFill>
                  <a:srgbClr val="3C3C50"/>
                </a:solidFill>
                <a:latin typeface="Open Sans"/>
                <a:ea typeface="Open Sans"/>
                <a:cs typeface="Open Sans"/>
                <a:sym typeface="Open Sans"/>
              </a:rPr>
              <a:t>MHETase и PETase, воспроизвели филогенетический анализ из статей.</a:t>
            </a:r>
            <a:endParaRPr sz="1300">
              <a:solidFill>
                <a:srgbClr val="3C3C50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  <a:extLst>
                <a:ext uri="http://customooxmlschemas.google.com/">
                  <go:slidesCustomData xmlns:go="http://customooxmlschemas.google.com/" textRoundtripDataId="2"/>
                </a:ext>
              </a:extLst>
            </a:endParaRPr>
          </a:p>
          <a:p>
            <a:pPr indent="-3111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3C50"/>
              </a:buClr>
              <a:buSzPts val="1300"/>
              <a:buFont typeface="Open Sans"/>
              <a:buChar char="➔"/>
            </a:pPr>
            <a:r>
              <a:rPr lang="en" sz="1300">
                <a:solidFill>
                  <a:srgbClr val="3C3C50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Произвели поиск гомологичных нуклеотидных (покрытие &gt; 85) и аминокислотных  (покрытие &gt; 70) последовательностей для обеих эстераз.</a:t>
            </a:r>
            <a:endParaRPr sz="1300">
              <a:solidFill>
                <a:srgbClr val="3C3C50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-3111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3C50"/>
              </a:buClr>
              <a:buSzPts val="1300"/>
              <a:buFont typeface="Open Sans"/>
              <a:buChar char="➔"/>
            </a:pPr>
            <a:r>
              <a:rPr lang="en" sz="1300">
                <a:solidFill>
                  <a:srgbClr val="3C3C50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Провели отбор материала для проведения филогенетического анализа для обоих ферментов, рассчитали наилучшие модели эволюции и построили </a:t>
            </a:r>
            <a:r>
              <a:rPr lang="en" sz="1300">
                <a:solidFill>
                  <a:srgbClr val="3C3C50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соответствующие</a:t>
            </a:r>
            <a:r>
              <a:rPr lang="en" sz="1300">
                <a:solidFill>
                  <a:srgbClr val="3C3C50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1300">
                <a:solidFill>
                  <a:srgbClr val="3C3C50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филогенетические деревья</a:t>
            </a:r>
            <a:endParaRPr sz="1300">
              <a:solidFill>
                <a:srgbClr val="3C3C50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-3111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3C50"/>
              </a:buClr>
              <a:buSzPts val="1300"/>
              <a:buFont typeface="Open Sans"/>
              <a:buChar char="➔"/>
            </a:pPr>
            <a:r>
              <a:rPr lang="en" sz="1300">
                <a:solidFill>
                  <a:srgbClr val="3C3C50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Провели поиск по метагеномным данным для обоих ферментов в базе NCBI (покрытие &gt; 80) для </a:t>
            </a:r>
            <a:r>
              <a:rPr lang="en" sz="1300">
                <a:solidFill>
                  <a:srgbClr val="3C3C50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PETase и MHETase, обнаружили ряд гомологичных последовательностей в ранее не изученных микробиомах.</a:t>
            </a:r>
            <a:endParaRPr sz="1300">
              <a:solidFill>
                <a:srgbClr val="3C3C50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-3111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3C50"/>
              </a:buClr>
              <a:buSzPts val="1300"/>
              <a:buFont typeface="Open Sans"/>
              <a:buChar char="➔"/>
            </a:pPr>
            <a:r>
              <a:rPr lang="en" sz="1300">
                <a:solidFill>
                  <a:srgbClr val="3C3C50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Дополнили аминокислотные филогенетические деревья данными о метагеномах.</a:t>
            </a:r>
            <a:endParaRPr sz="1300">
              <a:solidFill>
                <a:srgbClr val="3C3C50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-3111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3C50"/>
              </a:buClr>
              <a:buSzPts val="1300"/>
              <a:buFont typeface="Open Sans"/>
              <a:buChar char="➔"/>
            </a:pPr>
            <a:r>
              <a:rPr lang="en" sz="1300">
                <a:solidFill>
                  <a:srgbClr val="3C3C50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Визуализировали географическую принадлежность метагеномных сообществ с помощью наложения географических координат для обоих ферментов PETase и MHETase.</a:t>
            </a:r>
            <a:endParaRPr sz="1300">
              <a:solidFill>
                <a:srgbClr val="3C3C50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99" name="Google Shape;199;gb1c76ed0e0_2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25200" y="0"/>
            <a:ext cx="914400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gb227d0e956_0_2"/>
          <p:cNvPicPr preferRelativeResize="0"/>
          <p:nvPr/>
        </p:nvPicPr>
        <p:blipFill rotWithShape="1">
          <a:blip r:embed="rId3">
            <a:alphaModFix amt="35000"/>
          </a:blip>
          <a:srcRect b="13844" l="39973" r="36608" t="31349"/>
          <a:stretch/>
        </p:blipFill>
        <p:spPr>
          <a:xfrm rot="10800000">
            <a:off x="7002576" y="-21724"/>
            <a:ext cx="2141424" cy="3084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gb227d0e956_0_2"/>
          <p:cNvPicPr preferRelativeResize="0"/>
          <p:nvPr/>
        </p:nvPicPr>
        <p:blipFill rotWithShape="1">
          <a:blip r:embed="rId3">
            <a:alphaModFix/>
          </a:blip>
          <a:srcRect b="0" l="3409" r="74037" t="54383"/>
          <a:stretch/>
        </p:blipFill>
        <p:spPr>
          <a:xfrm flipH="1">
            <a:off x="1" y="2977200"/>
            <a:ext cx="2364024" cy="2166299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gb227d0e956_0_2"/>
          <p:cNvSpPr txBox="1"/>
          <p:nvPr>
            <p:ph idx="1" type="subTitle"/>
          </p:nvPr>
        </p:nvSpPr>
        <p:spPr>
          <a:xfrm>
            <a:off x="499625" y="817875"/>
            <a:ext cx="7077000" cy="141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3C3C50"/>
                </a:solidFill>
                <a:latin typeface="Open Sans"/>
                <a:ea typeface="Open Sans"/>
                <a:cs typeface="Open Sans"/>
                <a:sym typeface="Open Sans"/>
              </a:rPr>
              <a:t>Наше исследование ставило целью поиск организмов, содержащих ферменты, потенциально способные перерабатывать пластмассы. В ходе филогенетического анализа известных гомологов эстераз </a:t>
            </a:r>
            <a:r>
              <a:rPr i="1" lang="en" sz="1300">
                <a:solidFill>
                  <a:srgbClr val="3C3C50"/>
                </a:solidFill>
                <a:latin typeface="Open Sans"/>
                <a:ea typeface="Open Sans"/>
                <a:cs typeface="Open Sans"/>
                <a:sym typeface="Open Sans"/>
              </a:rPr>
              <a:t>Ideonella sakaiensis </a:t>
            </a:r>
            <a:r>
              <a:rPr lang="en" sz="1300">
                <a:solidFill>
                  <a:srgbClr val="3C3C50"/>
                </a:solidFill>
                <a:latin typeface="Open Sans"/>
                <a:ea typeface="Open Sans"/>
                <a:cs typeface="Open Sans"/>
                <a:sym typeface="Open Sans"/>
              </a:rPr>
              <a:t>не было обнаружено новых семейств, близких по нуклеотидному и аминокислотному составу к исследуемым ферментам. Все построенные филогении согласуются с теми, которые были проведены ранее. Наше исследование также показало, что гомологи ферментов PETase и MHETase встречаются у некоторых классов бактерий независимо, что говорит о потенциально разной эволюционной истории этих ферментов.</a:t>
            </a:r>
            <a:endParaRPr sz="1300">
              <a:solidFill>
                <a:srgbClr val="3C3C5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3C3C5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3C3C5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7" name="Google Shape;207;gb227d0e956_0_2"/>
          <p:cNvSpPr txBox="1"/>
          <p:nvPr>
            <p:ph type="ctrTitle"/>
          </p:nvPr>
        </p:nvSpPr>
        <p:spPr>
          <a:xfrm>
            <a:off x="170000" y="257175"/>
            <a:ext cx="1928700" cy="48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3A81E8"/>
                </a:solidFill>
                <a:latin typeface="Open Sans"/>
                <a:ea typeface="Open Sans"/>
                <a:cs typeface="Open Sans"/>
                <a:sym typeface="Open Sans"/>
              </a:rPr>
              <a:t>Выводы</a:t>
            </a:r>
            <a:endParaRPr b="1" sz="2000">
              <a:solidFill>
                <a:srgbClr val="3A81E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8" name="Google Shape;208;gb227d0e956_0_2"/>
          <p:cNvSpPr txBox="1"/>
          <p:nvPr/>
        </p:nvSpPr>
        <p:spPr>
          <a:xfrm>
            <a:off x="1224225" y="2686100"/>
            <a:ext cx="6315900" cy="21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3C3C50"/>
                </a:solidFill>
                <a:latin typeface="Open Sans"/>
                <a:ea typeface="Open Sans"/>
                <a:cs typeface="Open Sans"/>
                <a:sym typeface="Open Sans"/>
              </a:rPr>
              <a:t>Далее был произведен поиск по метагеномным данным. Его результаты показали, что по всему миру были обнаружены сообщества организмов, преимущественно обитающие в океанах, и содержащие аналогичные исследуемым последовательности в геноме. Видовая принадлежность большинства образцов не установлена, однако многие метагеномные пробы собирались на местах крупных экологических катастроф, поэтому можно предположить, что найденные нами ферменты действительно эволюционируют по пути приспособления к разложению сложных полимерных соединений.</a:t>
            </a:r>
            <a:endParaRPr sz="1300">
              <a:solidFill>
                <a:srgbClr val="3C3C5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9" name="Google Shape;209;gb227d0e956_0_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30825" y="4229100"/>
            <a:ext cx="914400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gb1c76ed0e0_2_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5" y="3"/>
            <a:ext cx="914401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gb1c76ed0e0_2_5"/>
          <p:cNvSpPr txBox="1"/>
          <p:nvPr/>
        </p:nvSpPr>
        <p:spPr>
          <a:xfrm>
            <a:off x="113125" y="355925"/>
            <a:ext cx="9030900" cy="5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Roboto Light"/>
              <a:buNone/>
            </a:pPr>
            <a:r>
              <a:rPr b="1" lang="en" sz="3600">
                <a:solidFill>
                  <a:srgbClr val="F5F5F5"/>
                </a:solidFill>
                <a:latin typeface="Open Sans"/>
                <a:ea typeface="Open Sans"/>
                <a:cs typeface="Open Sans"/>
                <a:sym typeface="Open Sans"/>
              </a:rPr>
              <a:t>Ccылки и литература</a:t>
            </a:r>
            <a:endParaRPr b="1" i="0" sz="3600" u="none" cap="none" strike="noStrike">
              <a:solidFill>
                <a:srgbClr val="F5F5F5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6" name="Google Shape;216;gb1c76ed0e0_2_5"/>
          <p:cNvSpPr txBox="1"/>
          <p:nvPr/>
        </p:nvSpPr>
        <p:spPr>
          <a:xfrm>
            <a:off x="113125" y="1124700"/>
            <a:ext cx="8942100" cy="37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-304800" lvl="0" marL="3048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F5F5F5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Danso, D., Chow, J., &amp; Streita, W. R. (2019). Plastics: Environmental and biotechnological perspectives on microbial degradation. </a:t>
            </a:r>
            <a:r>
              <a:rPr i="1" lang="en" sz="1200">
                <a:solidFill>
                  <a:srgbClr val="F5F5F5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Applied and Environmental Microbiology</a:t>
            </a:r>
            <a:r>
              <a:rPr lang="en" sz="1200">
                <a:solidFill>
                  <a:srgbClr val="F5F5F5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. https://doi.org/10.1128/AEM.01095-19</a:t>
            </a:r>
            <a:endParaRPr sz="1200">
              <a:solidFill>
                <a:srgbClr val="F5F5F5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-304800" lvl="0" marL="3048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F5F5F5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Danso, D., Schmeisser, C., Chow, J., Zimmermann, W., Wei, R., Leggewie, C., … Streit, W. R. (2018). New insights into the function and global distribution of polyethylene terephthalate (PET)-degrading bacteria and enzymes in marine and terrestrial metagenomes. </a:t>
            </a:r>
            <a:r>
              <a:rPr i="1" lang="en" sz="1200">
                <a:solidFill>
                  <a:srgbClr val="F5F5F5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Applied and Environmental Microbiology</a:t>
            </a:r>
            <a:r>
              <a:rPr lang="en" sz="1200">
                <a:solidFill>
                  <a:srgbClr val="F5F5F5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. https://doi.org/10.1128/AEM.02773-17</a:t>
            </a:r>
            <a:endParaRPr sz="1200">
              <a:solidFill>
                <a:srgbClr val="F5F5F5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-304800" lvl="0" marL="3048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F5F5F5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Knott, B. C., Erickson, E., Allen, M. D., Gado, J. E., Graham, R., Kearns, F. L., … McGeehan, J. E. (2020). Characterization and engineering of a two-enzyme system for plastics depolymerization. </a:t>
            </a:r>
            <a:r>
              <a:rPr i="1" lang="en" sz="1200">
                <a:solidFill>
                  <a:srgbClr val="F5F5F5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Proceedings of the National Academy of Sciences of the United States of America</a:t>
            </a:r>
            <a:r>
              <a:rPr lang="en" sz="1200">
                <a:solidFill>
                  <a:srgbClr val="F5F5F5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. https://doi.org/10.1073/pnas.2006753117</a:t>
            </a:r>
            <a:endParaRPr sz="1200">
              <a:solidFill>
                <a:srgbClr val="F5F5F5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-304800" lvl="0" marL="3048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F5F5F5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Kumar, S., Stecher, G., Li, M., Knyaz, C., &amp; Tamura, K. (2018). MEGA X: Molecular evolutionary genetics analysis across computing platforms. </a:t>
            </a:r>
            <a:r>
              <a:rPr i="1" lang="en" sz="1200">
                <a:solidFill>
                  <a:srgbClr val="F5F5F5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Molecular Biology and Evolution</a:t>
            </a:r>
            <a:r>
              <a:rPr lang="en" sz="1200">
                <a:solidFill>
                  <a:srgbClr val="F5F5F5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. https://doi.org/10.1093/molbev/msy096</a:t>
            </a:r>
            <a:endParaRPr sz="1200">
              <a:solidFill>
                <a:srgbClr val="F5F5F5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-304800" lvl="0" marL="3048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F5F5F5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Letunic, I., &amp; Bork, P. (2007). Interactive Tree Of Life (iTOL): An online tool for phylogenetic tree display and annotation. </a:t>
            </a:r>
            <a:r>
              <a:rPr i="1" lang="en" sz="1200">
                <a:solidFill>
                  <a:srgbClr val="F5F5F5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Bioinformatics</a:t>
            </a:r>
            <a:r>
              <a:rPr lang="en" sz="1200">
                <a:solidFill>
                  <a:srgbClr val="F5F5F5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. https://doi.org/10.1093/bioinformatics/btl529</a:t>
            </a:r>
            <a:endParaRPr sz="1200">
              <a:solidFill>
                <a:srgbClr val="F5F5F5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-304800" lvl="0" marL="3048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F5F5F5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Yoshida, S., Hiraga, K., Takehana, T., Taniguchi, I., Yamaji, H., Maeda, Y., … Oda, K. (2016). A bacterium that degrades and assimilates poly(ethylene terephthalate). </a:t>
            </a:r>
            <a:r>
              <a:rPr i="1" lang="en" sz="1200">
                <a:solidFill>
                  <a:srgbClr val="F5F5F5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Science</a:t>
            </a:r>
            <a:r>
              <a:rPr lang="en" sz="1200">
                <a:solidFill>
                  <a:srgbClr val="F5F5F5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. https://doi.org/10.1126/science.aad6359</a:t>
            </a:r>
            <a:endParaRPr sz="1200">
              <a:solidFill>
                <a:srgbClr val="F5F5F5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808080"/>
              </a:buClr>
              <a:buSzPts val="1800"/>
              <a:buFont typeface="Roboto Light"/>
              <a:buNone/>
            </a:pPr>
            <a:r>
              <a:t/>
            </a:r>
            <a:endParaRPr sz="1200">
              <a:solidFill>
                <a:srgbClr val="F5F5F5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gb227d0e956_0_20"/>
          <p:cNvPicPr preferRelativeResize="0"/>
          <p:nvPr/>
        </p:nvPicPr>
        <p:blipFill rotWithShape="1">
          <a:blip r:embed="rId3">
            <a:alphaModFix amt="54000"/>
          </a:blip>
          <a:srcRect b="0" l="0" r="0" t="0"/>
          <a:stretch/>
        </p:blipFill>
        <p:spPr>
          <a:xfrm>
            <a:off x="0" y="3"/>
            <a:ext cx="914401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gb227d0e956_0_20"/>
          <p:cNvSpPr txBox="1"/>
          <p:nvPr/>
        </p:nvSpPr>
        <p:spPr>
          <a:xfrm>
            <a:off x="13" y="2400200"/>
            <a:ext cx="9144000" cy="6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 u="sng">
                <a:solidFill>
                  <a:srgbClr val="3C3C50"/>
                </a:solidFill>
                <a:latin typeface="Open Sans"/>
                <a:ea typeface="Open Sans"/>
                <a:cs typeface="Open Sans"/>
                <a:sym typeface="Open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https://github.com/grgrbu/Plastic-assholes</a:t>
            </a:r>
            <a:endParaRPr b="1" sz="3000">
              <a:solidFill>
                <a:srgbClr val="3C3C5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23" name="Google Shape;223;gb227d0e956_0_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47988" y="230121"/>
            <a:ext cx="2048050" cy="200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2"/>
          <p:cNvSpPr txBox="1"/>
          <p:nvPr/>
        </p:nvSpPr>
        <p:spPr>
          <a:xfrm>
            <a:off x="328525" y="1200450"/>
            <a:ext cx="3981900" cy="13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i="0" lang="en" u="none" cap="none" strike="noStrike">
                <a:solidFill>
                  <a:srgbClr val="3C3C50"/>
                </a:solidFill>
                <a:latin typeface="Open Sans"/>
                <a:ea typeface="Open Sans"/>
                <a:cs typeface="Open Sans"/>
                <a:sym typeface="Open Sans"/>
              </a:rPr>
              <a:t>Полиэтилентерефталат (ПЭТ) широко используется в пластмассовых изделиях во всем мире. Его накопление в окружающей среде стало глобальной проблемой. </a:t>
            </a:r>
            <a:endParaRPr i="0" u="none" cap="none" strike="noStrike">
              <a:solidFill>
                <a:srgbClr val="3C3C5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9" name="Google Shape;69;p2"/>
          <p:cNvSpPr txBox="1"/>
          <p:nvPr/>
        </p:nvSpPr>
        <p:spPr>
          <a:xfrm>
            <a:off x="4631275" y="3357150"/>
            <a:ext cx="3981900" cy="17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i="0" lang="en" u="none" cap="none" strike="noStrike">
                <a:solidFill>
                  <a:srgbClr val="3C3C50"/>
                </a:solidFill>
                <a:latin typeface="Open Sans"/>
                <a:ea typeface="Open Sans"/>
                <a:cs typeface="Open Sans"/>
                <a:sym typeface="Open Sans"/>
              </a:rPr>
              <a:t>Бактерии </a:t>
            </a:r>
            <a:r>
              <a:rPr i="1" lang="en" u="none" cap="none" strike="noStrike">
                <a:solidFill>
                  <a:srgbClr val="3C3C50"/>
                </a:solidFill>
                <a:latin typeface="Open Sans"/>
                <a:ea typeface="Open Sans"/>
                <a:cs typeface="Open Sans"/>
                <a:sym typeface="Open Sans"/>
              </a:rPr>
              <a:t>Ideonella sakaiensis</a:t>
            </a:r>
            <a:r>
              <a:rPr i="0" lang="en" u="none" cap="none" strike="noStrike">
                <a:solidFill>
                  <a:srgbClr val="3C3C50"/>
                </a:solidFill>
                <a:latin typeface="Open Sans"/>
                <a:ea typeface="Open Sans"/>
                <a:cs typeface="Open Sans"/>
                <a:sym typeface="Open Sans"/>
              </a:rPr>
              <a:t>, котор</a:t>
            </a:r>
            <a:r>
              <a:rPr lang="en">
                <a:solidFill>
                  <a:srgbClr val="3C3C50"/>
                </a:solidFill>
                <a:latin typeface="Open Sans"/>
                <a:ea typeface="Open Sans"/>
                <a:cs typeface="Open Sans"/>
                <a:sym typeface="Open Sans"/>
              </a:rPr>
              <a:t>ые</a:t>
            </a:r>
            <a:r>
              <a:rPr i="0" lang="en" u="none" cap="none" strike="noStrike">
                <a:solidFill>
                  <a:srgbClr val="3C3C50"/>
                </a:solidFill>
                <a:latin typeface="Open Sans"/>
                <a:ea typeface="Open Sans"/>
                <a:cs typeface="Open Sans"/>
                <a:sym typeface="Open Sans"/>
              </a:rPr>
              <a:t> мо</a:t>
            </a:r>
            <a:r>
              <a:rPr lang="en">
                <a:solidFill>
                  <a:srgbClr val="3C3C50"/>
                </a:solidFill>
                <a:latin typeface="Open Sans"/>
                <a:ea typeface="Open Sans"/>
                <a:cs typeface="Open Sans"/>
                <a:sym typeface="Open Sans"/>
              </a:rPr>
              <a:t>гут</a:t>
            </a:r>
            <a:r>
              <a:rPr i="0" lang="en" u="none" cap="none" strike="noStrike">
                <a:solidFill>
                  <a:srgbClr val="3C3C50"/>
                </a:solidFill>
                <a:latin typeface="Open Sans"/>
                <a:ea typeface="Open Sans"/>
                <a:cs typeface="Open Sans"/>
                <a:sym typeface="Open Sans"/>
              </a:rPr>
              <a:t> использовать ПЭТ в качестве основного источника энергии и углерода, были обнаружены в ходе скрининга образцов</a:t>
            </a:r>
            <a:r>
              <a:rPr lang="en">
                <a:solidFill>
                  <a:srgbClr val="3C3C50"/>
                </a:solidFill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i="0" lang="en" u="none" cap="none" strike="noStrike">
                <a:solidFill>
                  <a:srgbClr val="3C3C50"/>
                </a:solidFill>
                <a:latin typeface="Open Sans"/>
                <a:ea typeface="Open Sans"/>
                <a:cs typeface="Open Sans"/>
                <a:sym typeface="Open Sans"/>
              </a:rPr>
              <a:t>взятых из места переработки бутылок, состоящих из ПЭТ. </a:t>
            </a:r>
            <a:endParaRPr i="0" u="none" cap="none" strike="noStrike">
              <a:solidFill>
                <a:srgbClr val="3C3C50"/>
              </a:solidFill>
              <a:highlight>
                <a:srgbClr val="FFFF00"/>
              </a:highlight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70" name="Google Shape;70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14150" y="2"/>
            <a:ext cx="3629850" cy="2703624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2"/>
          <p:cNvSpPr txBox="1"/>
          <p:nvPr/>
        </p:nvSpPr>
        <p:spPr>
          <a:xfrm>
            <a:off x="5515350" y="2703150"/>
            <a:ext cx="3630000" cy="654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3C3C50"/>
                </a:solidFill>
                <a:highlight>
                  <a:srgbClr val="F5F5F5"/>
                </a:highlight>
                <a:latin typeface="Open Sans Light"/>
                <a:ea typeface="Open Sans Light"/>
                <a:cs typeface="Open Sans Light"/>
                <a:sym typeface="Open Sans Light"/>
              </a:rPr>
              <a:t>This false-color SEM (scanning electron microscopy) image shows </a:t>
            </a:r>
            <a:r>
              <a:rPr i="1" lang="en" sz="1100">
                <a:solidFill>
                  <a:srgbClr val="3C3C50"/>
                </a:solidFill>
                <a:highlight>
                  <a:srgbClr val="F5F5F5"/>
                </a:highlight>
                <a:latin typeface="Open Sans Light"/>
                <a:ea typeface="Open Sans Light"/>
                <a:cs typeface="Open Sans Light"/>
                <a:sym typeface="Open Sans Light"/>
              </a:rPr>
              <a:t>Ideonella sakaiensis</a:t>
            </a:r>
            <a:r>
              <a:rPr lang="en" sz="1100">
                <a:solidFill>
                  <a:srgbClr val="3C3C50"/>
                </a:solidFill>
                <a:highlight>
                  <a:srgbClr val="F5F5F5"/>
                </a:highlight>
                <a:latin typeface="Open Sans Light"/>
                <a:ea typeface="Open Sans Light"/>
                <a:cs typeface="Open Sans Light"/>
                <a:sym typeface="Open Sans Light"/>
              </a:rPr>
              <a:t>. Image credit: Shosuke Yoshida et al.</a:t>
            </a:r>
            <a:endParaRPr sz="1100">
              <a:solidFill>
                <a:srgbClr val="3C3C50"/>
              </a:solidFill>
              <a:highlight>
                <a:srgbClr val="F5F5F5"/>
              </a:highlight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72" name="Google Shape;72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09948" y="228125"/>
            <a:ext cx="1967325" cy="1100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2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2649697"/>
            <a:ext cx="4430250" cy="249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0" y="0"/>
            <a:ext cx="914400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a943f206c4_0_3"/>
          <p:cNvSpPr txBox="1"/>
          <p:nvPr/>
        </p:nvSpPr>
        <p:spPr>
          <a:xfrm>
            <a:off x="727175" y="1866750"/>
            <a:ext cx="3882600" cy="15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i="0" lang="en" sz="1500" u="none" cap="none" strike="noStrike">
                <a:solidFill>
                  <a:srgbClr val="3C3C50"/>
                </a:solidFill>
                <a:latin typeface="Open Sans"/>
                <a:ea typeface="Open Sans"/>
                <a:cs typeface="Open Sans"/>
                <a:sym typeface="Open Sans"/>
              </a:rPr>
              <a:t>При выращивании на ПЭТ этот штамм продуцирует два фермента — PETase и </a:t>
            </a:r>
            <a:r>
              <a:rPr i="0" lang="en" sz="1500" u="none" cap="none" strike="noStrike">
                <a:solidFill>
                  <a:srgbClr val="3C3C50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MHETase</a:t>
            </a:r>
            <a:r>
              <a:rPr i="0" lang="en" sz="1500" u="none" cap="none" strike="noStrike">
                <a:solidFill>
                  <a:srgbClr val="3C3C50"/>
                </a:solidFill>
                <a:latin typeface="Open Sans"/>
                <a:ea typeface="Open Sans"/>
                <a:cs typeface="Open Sans"/>
                <a:sym typeface="Open Sans"/>
              </a:rPr>
              <a:t>, способных гидролизовать ПЭТ с получением терефталевой кислоты и этиленгликоля.</a:t>
            </a:r>
            <a:endParaRPr i="0" sz="1500" u="none" cap="none" strike="noStrike">
              <a:solidFill>
                <a:srgbClr val="3C3C50"/>
              </a:solidFill>
              <a:highlight>
                <a:srgbClr val="FFFF00"/>
              </a:highlight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80" name="Google Shape;80;ga943f206c4_0_3"/>
          <p:cNvGrpSpPr/>
          <p:nvPr/>
        </p:nvGrpSpPr>
        <p:grpSpPr>
          <a:xfrm>
            <a:off x="4655100" y="77150"/>
            <a:ext cx="4320552" cy="4857851"/>
            <a:chOff x="4655100" y="77150"/>
            <a:chExt cx="4320552" cy="4857851"/>
          </a:xfrm>
        </p:grpSpPr>
        <p:pic>
          <p:nvPicPr>
            <p:cNvPr id="81" name="Google Shape;81;ga943f206c4_0_3"/>
            <p:cNvPicPr preferRelativeResize="0"/>
            <p:nvPr/>
          </p:nvPicPr>
          <p:blipFill rotWithShape="1">
            <a:blip r:embed="rId3">
              <a:alphaModFix/>
            </a:blip>
            <a:srcRect b="12065" l="35212" r="30313" t="19031"/>
            <a:stretch/>
          </p:blipFill>
          <p:spPr>
            <a:xfrm>
              <a:off x="4655100" y="77150"/>
              <a:ext cx="4320552" cy="48578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2" name="Google Shape;82;ga943f206c4_0_3"/>
            <p:cNvSpPr/>
            <p:nvPr/>
          </p:nvSpPr>
          <p:spPr>
            <a:xfrm>
              <a:off x="4762725" y="174375"/>
              <a:ext cx="381600" cy="316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</p:grpSp>
      <p:pic>
        <p:nvPicPr>
          <p:cNvPr id="83" name="Google Shape;83;ga943f206c4_0_3"/>
          <p:cNvPicPr preferRelativeResize="0"/>
          <p:nvPr/>
        </p:nvPicPr>
        <p:blipFill rotWithShape="1">
          <a:blip r:embed="rId4">
            <a:alphaModFix amt="88000"/>
          </a:blip>
          <a:srcRect b="387" l="67478" r="5340" t="61232"/>
          <a:stretch/>
        </p:blipFill>
        <p:spPr>
          <a:xfrm>
            <a:off x="275" y="3368875"/>
            <a:ext cx="2234227" cy="1774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ga943f206c4_0_3"/>
          <p:cNvPicPr preferRelativeResize="0"/>
          <p:nvPr/>
        </p:nvPicPr>
        <p:blipFill rotWithShape="1">
          <a:blip r:embed="rId4">
            <a:alphaModFix amt="91000"/>
          </a:blip>
          <a:srcRect b="84024" l="25846" r="38090" t="0"/>
          <a:stretch/>
        </p:blipFill>
        <p:spPr>
          <a:xfrm>
            <a:off x="1251250" y="0"/>
            <a:ext cx="3936149" cy="1374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ga943f206c4_0_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0"/>
            <a:ext cx="914400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" name="Google Shape;90;p3"/>
          <p:cNvGrpSpPr/>
          <p:nvPr/>
        </p:nvGrpSpPr>
        <p:grpSpPr>
          <a:xfrm>
            <a:off x="6364560" y="2"/>
            <a:ext cx="2779104" cy="5143532"/>
            <a:chOff x="6702700" y="209450"/>
            <a:chExt cx="1779424" cy="3485250"/>
          </a:xfrm>
        </p:grpSpPr>
        <p:pic>
          <p:nvPicPr>
            <p:cNvPr id="91" name="Google Shape;91;p3"/>
            <p:cNvPicPr preferRelativeResize="0"/>
            <p:nvPr/>
          </p:nvPicPr>
          <p:blipFill rotWithShape="1">
            <a:blip r:embed="rId3">
              <a:alphaModFix amt="55000"/>
            </a:blip>
            <a:srcRect b="26040" l="78882" r="0" t="0"/>
            <a:stretch/>
          </p:blipFill>
          <p:spPr>
            <a:xfrm>
              <a:off x="6746300" y="209450"/>
              <a:ext cx="1735824" cy="34198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2" name="Google Shape;92;p3"/>
            <p:cNvSpPr/>
            <p:nvPr/>
          </p:nvSpPr>
          <p:spPr>
            <a:xfrm>
              <a:off x="6702700" y="3302300"/>
              <a:ext cx="305100" cy="3924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" name="Google Shape;93;p3"/>
          <p:cNvSpPr txBox="1"/>
          <p:nvPr/>
        </p:nvSpPr>
        <p:spPr>
          <a:xfrm>
            <a:off x="152400" y="2234525"/>
            <a:ext cx="7313100" cy="26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500" u="none" cap="none" strike="noStrike">
                <a:solidFill>
                  <a:srgbClr val="3A81E8"/>
                </a:solidFill>
                <a:latin typeface="Open Sans"/>
                <a:ea typeface="Open Sans"/>
                <a:cs typeface="Open Sans"/>
                <a:sym typeface="Open Sans"/>
              </a:rPr>
              <a:t>Задачи:</a:t>
            </a:r>
            <a:endParaRPr b="1" i="0" sz="1500" u="none" cap="none" strike="noStrike">
              <a:solidFill>
                <a:srgbClr val="3A81E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238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Open Sans"/>
              <a:buAutoNum type="arabicParenR"/>
            </a:pPr>
            <a:r>
              <a:rPr i="0" lang="en" sz="15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Воспроизвести дерево из статьи  </a:t>
            </a:r>
            <a:r>
              <a:rPr i="1" lang="en" sz="15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Yoshin</a:t>
            </a:r>
            <a:r>
              <a:rPr i="1" lang="en" sz="15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da </a:t>
            </a:r>
            <a:r>
              <a:rPr i="1" lang="en" sz="15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extLst>
                  <a:ext uri="http://customooxmlschemas.google.com/">
                    <go:slidesCustomData xmlns:go="http://customooxmlschemas.google.com/" textRoundtripDataId="1"/>
                  </a:ext>
                </a:extLst>
              </a:rPr>
              <a:t>et al.</a:t>
            </a:r>
            <a:r>
              <a:rPr i="1" lang="en" sz="15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, 2016</a:t>
            </a:r>
            <a:endParaRPr i="1" sz="15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238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Open Sans"/>
              <a:buAutoNum type="arabicParenR"/>
            </a:pPr>
            <a:r>
              <a:rPr i="0" lang="en" sz="15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Построить деревья по белковым и нуклеотидным последовательност</a:t>
            </a:r>
            <a:r>
              <a:rPr lang="en" sz="15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ям, сходным с последовательностями из статьи</a:t>
            </a:r>
            <a:endParaRPr i="0" sz="15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238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Open Sans"/>
              <a:buAutoNum type="arabicParenR"/>
            </a:pPr>
            <a:r>
              <a:rPr i="0" lang="en" sz="15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Произвести поиск по</a:t>
            </a:r>
            <a:r>
              <a:rPr lang="en" sz="15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следовательностей</a:t>
            </a:r>
            <a:r>
              <a:rPr i="0" lang="en" sz="15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по метагеномным базам данных</a:t>
            </a:r>
            <a:endParaRPr i="0" sz="15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238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Open Sans"/>
              <a:buAutoNum type="arabicParenR"/>
            </a:pPr>
            <a:r>
              <a:rPr i="0" lang="en" sz="15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Установить географическую принадлежность бактерий семейства с помощью наложения географических координат для каждого типа PETase и </a:t>
            </a:r>
            <a:r>
              <a:rPr i="0" lang="en" sz="15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MHETase</a:t>
            </a:r>
            <a:r>
              <a:rPr i="0" lang="en" sz="15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b="1" i="0" sz="15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94" name="Google Shape;94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3"/>
          <p:cNvSpPr txBox="1"/>
          <p:nvPr/>
        </p:nvSpPr>
        <p:spPr>
          <a:xfrm>
            <a:off x="98200" y="1089850"/>
            <a:ext cx="5155200" cy="101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1" lang="en" sz="1600">
                <a:solidFill>
                  <a:srgbClr val="3A81E8"/>
                </a:solidFill>
                <a:latin typeface="Open Sans"/>
                <a:ea typeface="Open Sans"/>
                <a:cs typeface="Open Sans"/>
                <a:sym typeface="Open Sans"/>
              </a:rPr>
              <a:t>Цель проекта:</a:t>
            </a:r>
            <a:r>
              <a:rPr b="1" lang="en"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Поиск организмов, потенциально </a:t>
            </a:r>
            <a:endParaRPr sz="16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способных разлагать ПЭТ (содержащих гомологи </a:t>
            </a:r>
            <a:endParaRPr sz="16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ферментов PETase и MHETase).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4"/>
          <p:cNvPicPr preferRelativeResize="0"/>
          <p:nvPr/>
        </p:nvPicPr>
        <p:blipFill rotWithShape="1">
          <a:blip r:embed="rId3">
            <a:alphaModFix amt="33000"/>
          </a:blip>
          <a:srcRect b="0" l="39872" r="38535" t="27588"/>
          <a:stretch/>
        </p:blipFill>
        <p:spPr>
          <a:xfrm rot="10800000">
            <a:off x="7170851" y="1"/>
            <a:ext cx="1974374" cy="3724599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4"/>
          <p:cNvSpPr txBox="1"/>
          <p:nvPr/>
        </p:nvSpPr>
        <p:spPr>
          <a:xfrm>
            <a:off x="382825" y="238150"/>
            <a:ext cx="1650300" cy="6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2000">
                <a:solidFill>
                  <a:srgbClr val="3A81E8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Методы:</a:t>
            </a:r>
            <a:endParaRPr i="0" sz="2000" u="none" cap="none" strike="noStrike">
              <a:solidFill>
                <a:srgbClr val="3A81E8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102" name="Google Shape;102;p4"/>
          <p:cNvSpPr txBox="1"/>
          <p:nvPr/>
        </p:nvSpPr>
        <p:spPr>
          <a:xfrm>
            <a:off x="178050" y="4552950"/>
            <a:ext cx="51237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Open Sans Light"/>
                <a:ea typeface="Open Sans Light"/>
                <a:cs typeface="Open Sans Light"/>
                <a:sym typeface="Open Sans Light"/>
              </a:rPr>
              <a:t>p</a:t>
            </a:r>
            <a:r>
              <a:rPr lang="en" sz="1300">
                <a:latin typeface="Open Sans Light"/>
                <a:ea typeface="Open Sans Light"/>
                <a:cs typeface="Open Sans Light"/>
                <a:sym typeface="Open Sans Light"/>
              </a:rPr>
              <a:t>ipeline для построения филогенетического дерева</a:t>
            </a:r>
            <a:endParaRPr sz="1300"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103" name="Google Shape;103;p4"/>
          <p:cNvPicPr preferRelativeResize="0"/>
          <p:nvPr/>
        </p:nvPicPr>
        <p:blipFill rotWithShape="1">
          <a:blip r:embed="rId4">
            <a:alphaModFix/>
          </a:blip>
          <a:srcRect b="5624" l="0" r="0" t="0"/>
          <a:stretch/>
        </p:blipFill>
        <p:spPr>
          <a:xfrm>
            <a:off x="435525" y="793625"/>
            <a:ext cx="4608752" cy="3724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4"/>
          <p:cNvSpPr txBox="1"/>
          <p:nvPr/>
        </p:nvSpPr>
        <p:spPr>
          <a:xfrm>
            <a:off x="4958600" y="999175"/>
            <a:ext cx="3551700" cy="33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3A81E8"/>
                </a:solidFill>
                <a:latin typeface="Open Sans"/>
                <a:ea typeface="Open Sans"/>
                <a:cs typeface="Open Sans"/>
                <a:sym typeface="Open San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NCBI</a:t>
            </a:r>
            <a:endParaRPr>
              <a:solidFill>
                <a:srgbClr val="3A81E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3C3C50"/>
              </a:buClr>
              <a:buSzPts val="1400"/>
              <a:buFont typeface="Open Sans"/>
              <a:buChar char="●"/>
            </a:pPr>
            <a:r>
              <a:rPr lang="en">
                <a:solidFill>
                  <a:srgbClr val="3C3C50"/>
                </a:solidFill>
                <a:latin typeface="Open Sans"/>
                <a:ea typeface="Open Sans"/>
                <a:cs typeface="Open Sans"/>
                <a:sym typeface="Open Sans"/>
              </a:rPr>
              <a:t>поиск в банке</a:t>
            </a:r>
            <a:endParaRPr>
              <a:solidFill>
                <a:srgbClr val="3C3C5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3A81E8"/>
                </a:solidFill>
                <a:latin typeface="Open Sans"/>
                <a:ea typeface="Open Sans"/>
                <a:cs typeface="Open Sans"/>
                <a:sym typeface="Open Sans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AliView 3.0</a:t>
            </a:r>
            <a:endParaRPr>
              <a:solidFill>
                <a:srgbClr val="3A81E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3C3C50"/>
              </a:buClr>
              <a:buSzPts val="1400"/>
              <a:buFont typeface="Open Sans"/>
              <a:buChar char="●"/>
            </a:pPr>
            <a:r>
              <a:rPr lang="en">
                <a:solidFill>
                  <a:srgbClr val="3C3C50"/>
                </a:solidFill>
                <a:latin typeface="Open Sans"/>
                <a:ea typeface="Open Sans"/>
                <a:cs typeface="Open Sans"/>
                <a:sym typeface="Open Sans"/>
              </a:rPr>
              <a:t>удаление повторяющихся последовательностей</a:t>
            </a:r>
            <a:endParaRPr>
              <a:solidFill>
                <a:srgbClr val="3C3C5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3A81E8"/>
                </a:solidFill>
                <a:latin typeface="Open Sans"/>
                <a:ea typeface="Open Sans"/>
                <a:cs typeface="Open Sans"/>
                <a:sym typeface="Open Sans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MEGA X 10.1</a:t>
            </a:r>
            <a:endParaRPr>
              <a:solidFill>
                <a:srgbClr val="3A81E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3C3C50"/>
              </a:buClr>
              <a:buSzPts val="1400"/>
              <a:buFont typeface="Open Sans"/>
              <a:buChar char="●"/>
            </a:pPr>
            <a:r>
              <a:rPr lang="en">
                <a:solidFill>
                  <a:srgbClr val="3C3C50"/>
                </a:solidFill>
                <a:latin typeface="Open Sans"/>
                <a:ea typeface="Open Sans"/>
                <a:cs typeface="Open Sans"/>
                <a:sym typeface="Open Sans"/>
              </a:rPr>
              <a:t>выравнивание последовательностей</a:t>
            </a:r>
            <a:endParaRPr>
              <a:solidFill>
                <a:srgbClr val="3C3C5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3C3C50"/>
              </a:buClr>
              <a:buSzPts val="1400"/>
              <a:buFont typeface="Open Sans"/>
              <a:buChar char="●"/>
            </a:pPr>
            <a:r>
              <a:rPr lang="en">
                <a:solidFill>
                  <a:srgbClr val="3C3C50"/>
                </a:solidFill>
                <a:latin typeface="Open Sans"/>
                <a:ea typeface="Open Sans"/>
                <a:cs typeface="Open Sans"/>
                <a:sym typeface="Open Sans"/>
              </a:rPr>
              <a:t>построение филогенетического дерева</a:t>
            </a:r>
            <a:endParaRPr>
              <a:solidFill>
                <a:srgbClr val="3C3C5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3A81E8"/>
                </a:solidFill>
                <a:latin typeface="Open Sans"/>
                <a:ea typeface="Open Sans"/>
                <a:cs typeface="Open Sans"/>
                <a:sym typeface="Open Sans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iTOLv5</a:t>
            </a:r>
            <a:endParaRPr>
              <a:solidFill>
                <a:srgbClr val="3A81E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3C3C50"/>
              </a:buClr>
              <a:buSzPts val="1400"/>
              <a:buFont typeface="Open Sans"/>
              <a:buChar char="●"/>
            </a:pPr>
            <a:r>
              <a:rPr lang="en">
                <a:solidFill>
                  <a:srgbClr val="3C3C50"/>
                </a:solidFill>
                <a:latin typeface="Open Sans"/>
                <a:ea typeface="Open Sans"/>
                <a:cs typeface="Open Sans"/>
                <a:sym typeface="Open Sans"/>
              </a:rPr>
              <a:t>визуализация филогенетического дерева</a:t>
            </a:r>
            <a:endParaRPr>
              <a:solidFill>
                <a:srgbClr val="3C3C5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3A81E8"/>
                </a:solidFill>
                <a:latin typeface="Open Sans"/>
                <a:ea typeface="Open Sans"/>
                <a:cs typeface="Open Sans"/>
                <a:sym typeface="Open Sans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Python 3.6</a:t>
            </a:r>
            <a:endParaRPr>
              <a:solidFill>
                <a:srgbClr val="3A81E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3C3C50"/>
              </a:buClr>
              <a:buSzPts val="1400"/>
              <a:buFont typeface="Open Sans"/>
              <a:buChar char="●"/>
            </a:pPr>
            <a:r>
              <a:rPr lang="en">
                <a:solidFill>
                  <a:srgbClr val="3C3C50"/>
                </a:solidFill>
                <a:latin typeface="Open Sans"/>
                <a:ea typeface="Open Sans"/>
                <a:cs typeface="Open Sans"/>
                <a:sym typeface="Open Sans"/>
              </a:rPr>
              <a:t>построение метагеномных карт</a:t>
            </a:r>
            <a:endParaRPr>
              <a:solidFill>
                <a:srgbClr val="3C3C5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05" name="Google Shape;105;p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230825" y="4229100"/>
            <a:ext cx="914400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a943f206c4_0_15"/>
          <p:cNvSpPr txBox="1"/>
          <p:nvPr/>
        </p:nvSpPr>
        <p:spPr>
          <a:xfrm>
            <a:off x="5103600" y="586375"/>
            <a:ext cx="3735600" cy="24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Для филогенетического анализа из банка NCBI были взяты около 60 последовательностей гомологов PETase.</a:t>
            </a:r>
            <a:endParaRPr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PETase у</a:t>
            </a:r>
            <a:r>
              <a:rPr i="1" lang="en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 Ideonella Sakaiensis</a:t>
            </a:r>
            <a:r>
              <a:rPr lang="en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, если верить нуклеотидным данным, </a:t>
            </a:r>
            <a:r>
              <a:rPr lang="en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обособляется</a:t>
            </a:r>
            <a:r>
              <a:rPr lang="en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 от других ближайших родственников - </a:t>
            </a:r>
            <a:r>
              <a:rPr lang="en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ферментов</a:t>
            </a:r>
            <a:r>
              <a:rPr lang="en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 представителей класса </a:t>
            </a:r>
            <a:r>
              <a:rPr lang="en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Бета протеобактерии. Сама </a:t>
            </a:r>
            <a:r>
              <a:rPr i="1" lang="en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Ideonella Sakaiensis </a:t>
            </a:r>
            <a:r>
              <a:rPr lang="en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также относится к</a:t>
            </a:r>
            <a:r>
              <a:rPr i="1" lang="en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Бета протеобактериям.</a:t>
            </a:r>
            <a:endParaRPr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1" name="Google Shape;111;ga943f206c4_0_15"/>
          <p:cNvSpPr txBox="1"/>
          <p:nvPr/>
        </p:nvSpPr>
        <p:spPr>
          <a:xfrm>
            <a:off x="0" y="0"/>
            <a:ext cx="4000800" cy="137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3A81E8"/>
                </a:solidFill>
                <a:latin typeface="Open Sans"/>
                <a:ea typeface="Open Sans"/>
                <a:cs typeface="Open Sans"/>
                <a:sym typeface="Open Sans"/>
              </a:rPr>
              <a:t>Ну</a:t>
            </a:r>
            <a:r>
              <a:rPr b="1" lang="en" sz="2000">
                <a:solidFill>
                  <a:srgbClr val="3A81E8"/>
                </a:solidFill>
                <a:latin typeface="Open Sans"/>
                <a:ea typeface="Open Sans"/>
                <a:cs typeface="Open Sans"/>
                <a:sym typeface="Open Sans"/>
              </a:rPr>
              <a:t>клеотидное филогенетическое дерево по PETase  </a:t>
            </a:r>
            <a:endParaRPr b="1" sz="2000">
              <a:solidFill>
                <a:srgbClr val="3A81E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3A81E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12" name="Google Shape;112;ga943f206c4_0_15"/>
          <p:cNvGrpSpPr/>
          <p:nvPr/>
        </p:nvGrpSpPr>
        <p:grpSpPr>
          <a:xfrm>
            <a:off x="9376" y="1920427"/>
            <a:ext cx="6182794" cy="3222844"/>
            <a:chOff x="9363" y="2207500"/>
            <a:chExt cx="5801627" cy="2935997"/>
          </a:xfrm>
        </p:grpSpPr>
        <p:pic>
          <p:nvPicPr>
            <p:cNvPr id="113" name="Google Shape;113;ga943f206c4_0_1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9363" y="2257100"/>
              <a:ext cx="5801627" cy="288639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4" name="Google Shape;114;ga943f206c4_0_15"/>
            <p:cNvSpPr/>
            <p:nvPr/>
          </p:nvSpPr>
          <p:spPr>
            <a:xfrm>
              <a:off x="176600" y="2207500"/>
              <a:ext cx="695400" cy="342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15" name="Google Shape;115;ga943f206c4_0_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30825" y="4229100"/>
            <a:ext cx="914400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" name="Google Shape;120;gb227d0e956_0_9"/>
          <p:cNvGrpSpPr/>
          <p:nvPr/>
        </p:nvGrpSpPr>
        <p:grpSpPr>
          <a:xfrm>
            <a:off x="2715218" y="1114756"/>
            <a:ext cx="6429509" cy="4028713"/>
            <a:chOff x="3995600" y="2130250"/>
            <a:chExt cx="5148550" cy="3013248"/>
          </a:xfrm>
        </p:grpSpPr>
        <p:pic>
          <p:nvPicPr>
            <p:cNvPr id="121" name="Google Shape;121;gb227d0e956_0_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007175" y="2160700"/>
              <a:ext cx="5136975" cy="298279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2" name="Google Shape;122;gb227d0e956_0_9"/>
            <p:cNvSpPr/>
            <p:nvPr/>
          </p:nvSpPr>
          <p:spPr>
            <a:xfrm>
              <a:off x="3995600" y="2130250"/>
              <a:ext cx="540900" cy="2319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3" name="Google Shape;123;gb227d0e956_0_9"/>
          <p:cNvSpPr txBox="1"/>
          <p:nvPr/>
        </p:nvSpPr>
        <p:spPr>
          <a:xfrm>
            <a:off x="242825" y="894150"/>
            <a:ext cx="3895500" cy="24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Для филогенетического анализа из банка NCBI были взяты около 60 последовательностей гомологов MHETase.</a:t>
            </a:r>
            <a:endParaRPr sz="15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Так же как и для PETase, ф</a:t>
            </a:r>
            <a:r>
              <a:rPr lang="en" sz="15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ермент </a:t>
            </a:r>
            <a:r>
              <a:rPr lang="en" sz="15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MHETase</a:t>
            </a:r>
            <a:r>
              <a:rPr lang="en" sz="15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 у</a:t>
            </a:r>
            <a:r>
              <a:rPr i="1" lang="en" sz="15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 Ideonella Sakaiensis</a:t>
            </a:r>
            <a:r>
              <a:rPr lang="en" sz="15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 обособляется от других ближайших родственников - ферментов представителей класса Бета протеобактерии. </a:t>
            </a:r>
            <a:endParaRPr sz="15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4" name="Google Shape;124;gb227d0e956_0_9"/>
          <p:cNvSpPr txBox="1"/>
          <p:nvPr/>
        </p:nvSpPr>
        <p:spPr>
          <a:xfrm>
            <a:off x="5143200" y="0"/>
            <a:ext cx="4000800" cy="137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3A81E8"/>
                </a:solidFill>
                <a:latin typeface="Open Sans"/>
                <a:ea typeface="Open Sans"/>
                <a:cs typeface="Open Sans"/>
                <a:sym typeface="Open Sans"/>
              </a:rPr>
              <a:t>Нуклеотидное филогенетическое дерево по MHETase  </a:t>
            </a:r>
            <a:endParaRPr b="1" sz="2000">
              <a:solidFill>
                <a:srgbClr val="3A81E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3A81E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25" name="Google Shape;125;gb227d0e956_0_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229150"/>
            <a:ext cx="914400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gaa8b89770e_0_0"/>
          <p:cNvPicPr preferRelativeResize="0"/>
          <p:nvPr/>
        </p:nvPicPr>
        <p:blipFill rotWithShape="1">
          <a:blip r:embed="rId3">
            <a:alphaModFix/>
          </a:blip>
          <a:srcRect b="83653" l="31539" r="39361" t="0"/>
          <a:stretch/>
        </p:blipFill>
        <p:spPr>
          <a:xfrm rot="10799998">
            <a:off x="0" y="4080723"/>
            <a:ext cx="9144000" cy="1062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gaa8b89770e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29600" y="4229100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gaa8b89770e_0_0"/>
          <p:cNvSpPr txBox="1"/>
          <p:nvPr/>
        </p:nvSpPr>
        <p:spPr>
          <a:xfrm>
            <a:off x="0" y="0"/>
            <a:ext cx="9144000" cy="5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000">
                <a:solidFill>
                  <a:srgbClr val="3A81E8"/>
                </a:solidFill>
                <a:latin typeface="Open Sans"/>
                <a:ea typeface="Open Sans"/>
                <a:cs typeface="Open Sans"/>
                <a:sym typeface="Open Sans"/>
              </a:rPr>
              <a:t>Сравнение найденных гомологов PETase</a:t>
            </a:r>
            <a:endParaRPr b="1" sz="2000">
              <a:solidFill>
                <a:srgbClr val="3A81E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33" name="Google Shape;133;gaa8b89770e_0_0" title="Points scored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3" y="1096525"/>
            <a:ext cx="4294041" cy="20360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gaa8b89770e_0_0" title="Points scored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13064" y="1128213"/>
            <a:ext cx="3978534" cy="19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gaa8b89770e_0_0"/>
          <p:cNvSpPr txBox="1"/>
          <p:nvPr/>
        </p:nvSpPr>
        <p:spPr>
          <a:xfrm>
            <a:off x="486600" y="3056400"/>
            <a:ext cx="8170800" cy="14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3C3C50"/>
                </a:solidFill>
                <a:latin typeface="Open Sans"/>
                <a:ea typeface="Open Sans"/>
                <a:cs typeface="Open Sans"/>
                <a:sym typeface="Open Sans"/>
              </a:rPr>
              <a:t>Пайчарты сделаны по последовательностям, участвующим в итоговом филогенетическом анализе (около 60 видов). Такая </a:t>
            </a:r>
            <a:r>
              <a:rPr lang="en" sz="1500">
                <a:solidFill>
                  <a:srgbClr val="3C3C5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большая разница по типам бактерий</a:t>
            </a:r>
            <a:r>
              <a:rPr lang="en" sz="1500">
                <a:solidFill>
                  <a:srgbClr val="3C3C50"/>
                </a:solidFill>
                <a:latin typeface="Open Sans"/>
                <a:ea typeface="Open Sans"/>
                <a:cs typeface="Open Sans"/>
                <a:sym typeface="Open Sans"/>
              </a:rPr>
              <a:t>, вероятно, связана с тем фактом, что </a:t>
            </a:r>
            <a:r>
              <a:rPr lang="en" sz="1500">
                <a:solidFill>
                  <a:srgbClr val="3C3C5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многие искомые ферменты были представлены в Генбанке (NCBI) в виде аминокислотных последовательностей</a:t>
            </a:r>
            <a:r>
              <a:rPr lang="en" sz="1500">
                <a:solidFill>
                  <a:srgbClr val="3C3C50"/>
                </a:solidFill>
                <a:latin typeface="Open Sans"/>
                <a:ea typeface="Open Sans"/>
                <a:cs typeface="Open Sans"/>
                <a:sym typeface="Open Sans"/>
              </a:rPr>
              <a:t>. Поскольку больше литературных данных описывало ферменты по аминокислотным данным, нуклеотидные мы использовали как промежуточные.  </a:t>
            </a:r>
            <a:endParaRPr sz="1500">
              <a:solidFill>
                <a:srgbClr val="3C3C5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6" name="Google Shape;136;gaa8b89770e_0_0"/>
          <p:cNvSpPr txBox="1"/>
          <p:nvPr/>
        </p:nvSpPr>
        <p:spPr>
          <a:xfrm>
            <a:off x="19700" y="541950"/>
            <a:ext cx="4476900" cy="4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3A81E8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с использованием tblastn</a:t>
            </a:r>
            <a:endParaRPr>
              <a:solidFill>
                <a:srgbClr val="3A81E8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137" name="Google Shape;137;gaa8b89770e_0_0"/>
          <p:cNvSpPr txBox="1"/>
          <p:nvPr/>
        </p:nvSpPr>
        <p:spPr>
          <a:xfrm>
            <a:off x="4667100" y="541950"/>
            <a:ext cx="4476900" cy="4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3A81E8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с использование</a:t>
            </a:r>
            <a:r>
              <a:rPr lang="en" sz="1500">
                <a:solidFill>
                  <a:srgbClr val="3A81E8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м </a:t>
            </a:r>
            <a:r>
              <a:rPr lang="en" sz="1500">
                <a:solidFill>
                  <a:srgbClr val="3A81E8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protein blast</a:t>
            </a:r>
            <a:endParaRPr>
              <a:solidFill>
                <a:srgbClr val="3A81E8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gb22b41ff81_0_5"/>
          <p:cNvPicPr preferRelativeResize="0"/>
          <p:nvPr/>
        </p:nvPicPr>
        <p:blipFill rotWithShape="1">
          <a:blip r:embed="rId3">
            <a:alphaModFix/>
          </a:blip>
          <a:srcRect b="83653" l="31539" r="39361" t="0"/>
          <a:stretch/>
        </p:blipFill>
        <p:spPr>
          <a:xfrm rot="10799998">
            <a:off x="0" y="4080723"/>
            <a:ext cx="9144000" cy="1062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gb22b41ff81_0_5" title="Points scored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3950" y="1047313"/>
            <a:ext cx="3828399" cy="2003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gb22b41ff81_0_5" title="Points scored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61138" y="1047313"/>
            <a:ext cx="4088826" cy="2034191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gb22b41ff81_0_5"/>
          <p:cNvSpPr txBox="1"/>
          <p:nvPr/>
        </p:nvSpPr>
        <p:spPr>
          <a:xfrm>
            <a:off x="566950" y="3132600"/>
            <a:ext cx="8244300" cy="135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3C3C50"/>
                </a:solidFill>
                <a:latin typeface="Open Sans"/>
                <a:ea typeface="Open Sans"/>
                <a:cs typeface="Open Sans"/>
                <a:sym typeface="Open Sans"/>
              </a:rPr>
              <a:t>Пайчарты сделаны по последовательностям, участвующим в итоговом филогенетическом анализе (около 60 видов). Такой </a:t>
            </a:r>
            <a:r>
              <a:rPr lang="en" sz="1500">
                <a:solidFill>
                  <a:srgbClr val="3C3C5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существенной разницы для MHETase не наблюдается</a:t>
            </a:r>
            <a:r>
              <a:rPr lang="en" sz="1500">
                <a:solidFill>
                  <a:srgbClr val="3C3C50"/>
                </a:solidFill>
                <a:latin typeface="Open Sans"/>
                <a:ea typeface="Open Sans"/>
                <a:cs typeface="Open Sans"/>
                <a:sym typeface="Open Sans"/>
              </a:rPr>
              <a:t>, видно, что около 80-90% из всех участвовавших в филогенетическом анализе видов относятся к Бета протеобактериям, и порядка 5-15%  составляют Альфа протеобактерии.</a:t>
            </a:r>
            <a:endParaRPr sz="1500">
              <a:solidFill>
                <a:srgbClr val="3C3C5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6" name="Google Shape;146;gb22b41ff81_0_5"/>
          <p:cNvSpPr txBox="1"/>
          <p:nvPr/>
        </p:nvSpPr>
        <p:spPr>
          <a:xfrm>
            <a:off x="0" y="0"/>
            <a:ext cx="9144000" cy="5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3A81E8"/>
                </a:solidFill>
                <a:latin typeface="Open Sans"/>
                <a:ea typeface="Open Sans"/>
                <a:cs typeface="Open Sans"/>
                <a:sym typeface="Open Sans"/>
              </a:rPr>
              <a:t>Сравнение найденных гомологов MHETase</a:t>
            </a:r>
            <a:endParaRPr b="1" sz="2000">
              <a:solidFill>
                <a:srgbClr val="3A81E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7" name="Google Shape;147;gb22b41ff81_0_5"/>
          <p:cNvSpPr txBox="1"/>
          <p:nvPr/>
        </p:nvSpPr>
        <p:spPr>
          <a:xfrm>
            <a:off x="19700" y="541950"/>
            <a:ext cx="4476900" cy="4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3A81E8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с использованием tblastn</a:t>
            </a:r>
            <a:endParaRPr>
              <a:solidFill>
                <a:srgbClr val="3A81E8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148" name="Google Shape;148;gb22b41ff81_0_5"/>
          <p:cNvSpPr txBox="1"/>
          <p:nvPr/>
        </p:nvSpPr>
        <p:spPr>
          <a:xfrm>
            <a:off x="4667100" y="541950"/>
            <a:ext cx="4476900" cy="4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3A81E8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с использованием protein blast</a:t>
            </a:r>
            <a:endParaRPr>
              <a:solidFill>
                <a:srgbClr val="3A81E8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pic>
        <p:nvPicPr>
          <p:cNvPr id="149" name="Google Shape;149;gb22b41ff81_0_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29600" y="4229100"/>
            <a:ext cx="914400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